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</p:sldIdLst>
  <p:sldSz cx="10693400" cy="7556500"/>
  <p:notesSz cx="6858000" cy="9144000"/>
  <p:embeddedFontLst>
    <p:embeddedFont>
      <p:font typeface="TTRounds-Black" charset="1" panose="02000503030000020003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fonts/font8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Relationship Id="rId7" Target="../media/image12.svg" Type="http://schemas.openxmlformats.org/officeDocument/2006/relationships/image"/><Relationship Id="rId8" Target="../media/image13.png" Type="http://schemas.openxmlformats.org/officeDocument/2006/relationships/image"/><Relationship Id="rId9" Target="../media/image1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0692000" cy="7560000"/>
          </a:xfrm>
          <a:custGeom>
            <a:avLst/>
            <a:gdLst/>
            <a:ahLst/>
            <a:cxnLst/>
            <a:rect r="r" b="b" t="t" l="l"/>
            <a:pathLst>
              <a:path h="7560000" w="10692000">
                <a:moveTo>
                  <a:pt x="0" y="0"/>
                </a:moveTo>
                <a:lnTo>
                  <a:pt x="10692000" y="0"/>
                </a:lnTo>
                <a:lnTo>
                  <a:pt x="10692000" y="7560000"/>
                </a:lnTo>
                <a:lnTo>
                  <a:pt x="0" y="756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9" t="-22226" r="-1069" b="-22226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616278" y="1682670"/>
            <a:ext cx="3459445" cy="50266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Опа</a:t>
            </a: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сности употребления</a:t>
            </a: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 наркотиков</a:t>
            </a:r>
          </a:p>
          <a:p>
            <a:pPr algn="ctr">
              <a:lnSpc>
                <a:spcPts val="2239"/>
              </a:lnSpc>
            </a:pP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Зависимость.</a:t>
            </a: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</a:t>
            </a: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аркотики могут вызывать как физическую, так и психологическую зависимость.</a:t>
            </a:r>
          </a:p>
          <a:p>
            <a:pPr algn="ctr">
              <a:lnSpc>
                <a:spcPts val="2239"/>
              </a:lnSpc>
            </a:pP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Здоровье.</a:t>
            </a: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У</a:t>
            </a: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потребление может привести к серьёзным заболеваниям, таким как болезни сердца, лёгкие, психические расстройства.</a:t>
            </a:r>
          </a:p>
          <a:p>
            <a:pPr algn="ctr">
              <a:lnSpc>
                <a:spcPts val="2239"/>
              </a:lnSpc>
            </a:pP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Правовые последствия.</a:t>
            </a: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</a:t>
            </a: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аличие наркотиков может привести к уголовной ответственности.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7452765" y="3780000"/>
            <a:ext cx="2871746" cy="3327952"/>
          </a:xfrm>
          <a:custGeom>
            <a:avLst/>
            <a:gdLst/>
            <a:ahLst/>
            <a:cxnLst/>
            <a:rect r="r" b="b" t="t" l="l"/>
            <a:pathLst>
              <a:path h="3327952" w="2871746">
                <a:moveTo>
                  <a:pt x="0" y="0"/>
                </a:moveTo>
                <a:lnTo>
                  <a:pt x="2871746" y="0"/>
                </a:lnTo>
                <a:lnTo>
                  <a:pt x="2871746" y="3327952"/>
                </a:lnTo>
                <a:lnTo>
                  <a:pt x="0" y="33279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765668" y="6682617"/>
            <a:ext cx="1160664" cy="850670"/>
          </a:xfrm>
          <a:custGeom>
            <a:avLst/>
            <a:gdLst/>
            <a:ahLst/>
            <a:cxnLst/>
            <a:rect r="r" b="b" t="t" l="l"/>
            <a:pathLst>
              <a:path h="850670" w="1160664">
                <a:moveTo>
                  <a:pt x="0" y="0"/>
                </a:moveTo>
                <a:lnTo>
                  <a:pt x="1160664" y="0"/>
                </a:lnTo>
                <a:lnTo>
                  <a:pt x="1160664" y="850671"/>
                </a:lnTo>
                <a:lnTo>
                  <a:pt x="0" y="8506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09116" y="6149149"/>
            <a:ext cx="1346595" cy="1309702"/>
          </a:xfrm>
          <a:custGeom>
            <a:avLst/>
            <a:gdLst/>
            <a:ahLst/>
            <a:cxnLst/>
            <a:rect r="r" b="b" t="t" l="l"/>
            <a:pathLst>
              <a:path h="1309702" w="1346595">
                <a:moveTo>
                  <a:pt x="0" y="0"/>
                </a:moveTo>
                <a:lnTo>
                  <a:pt x="1346595" y="0"/>
                </a:lnTo>
                <a:lnTo>
                  <a:pt x="1346595" y="1309702"/>
                </a:lnTo>
                <a:lnTo>
                  <a:pt x="0" y="130970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635961" y="214550"/>
            <a:ext cx="3420079" cy="14357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Наркотики - </a:t>
            </a: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это вещества, влияющие на центральную нервную систему, изменяющие восприятие, настроение и сознание.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522780" y="166925"/>
            <a:ext cx="2731717" cy="67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4"/>
              </a:lnSpc>
            </a:pPr>
            <a:r>
              <a:rPr lang="en-US" sz="34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ПАМЯТКА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198282" y="1349575"/>
            <a:ext cx="3380713" cy="1778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4"/>
              </a:lnSpc>
            </a:pPr>
            <a:r>
              <a:rPr lang="en-US" sz="34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СКАЖИ</a:t>
            </a:r>
          </a:p>
          <a:p>
            <a:pPr algn="ctr">
              <a:lnSpc>
                <a:spcPts val="4374"/>
              </a:lnSpc>
            </a:pPr>
            <a:r>
              <a:rPr lang="en-US" sz="3499">
                <a:solidFill>
                  <a:srgbClr val="FF3131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НЕТ</a:t>
            </a:r>
          </a:p>
          <a:p>
            <a:pPr algn="ctr">
              <a:lnSpc>
                <a:spcPts val="4374"/>
              </a:lnSpc>
            </a:pPr>
            <a:r>
              <a:rPr lang="en-US" sz="34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НАРКОТИКАМ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3007" y="214550"/>
            <a:ext cx="3420079" cy="2264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Употребление наркотиков </a:t>
            </a: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— это серьезная проблема, которая может иметь долгосрочные и необратимые последствия.</a:t>
            </a: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Если у вас или у кого-то из ваших близких есть проблемы с наркотиками, важно обратиться за помощью к специалистам.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2374" y="2654054"/>
            <a:ext cx="3420079" cy="1826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Позвони на телефон горячей линии</a:t>
            </a:r>
          </a:p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FD0000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8 800 700 5050</a:t>
            </a: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EFEF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и тебе помогут ведущие специалисты в области зависимости.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2374" y="4651764"/>
            <a:ext cx="3420079" cy="14357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EFEF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Помни, что ты не один.</a:t>
            </a: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EFEF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Ты не один</a:t>
            </a:r>
            <a:r>
              <a:rPr lang="en-US" sz="1599">
                <a:solidFill>
                  <a:srgbClr val="FEFEF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 в этой борьбе.</a:t>
            </a:r>
          </a:p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FEFEF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Есть много людей, которые готовы помочь и поддержать тебя на пути к выздоровлению.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0692000" cy="7560000"/>
          </a:xfrm>
          <a:custGeom>
            <a:avLst/>
            <a:gdLst/>
            <a:ahLst/>
            <a:cxnLst/>
            <a:rect r="r" b="b" t="t" l="l"/>
            <a:pathLst>
              <a:path h="7560000" w="10692000">
                <a:moveTo>
                  <a:pt x="0" y="0"/>
                </a:moveTo>
                <a:lnTo>
                  <a:pt x="10692000" y="0"/>
                </a:lnTo>
                <a:lnTo>
                  <a:pt x="10692000" y="7560000"/>
                </a:lnTo>
                <a:lnTo>
                  <a:pt x="0" y="756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9" t="-22226" r="-1069" b="-2222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600450" y="845685"/>
            <a:ext cx="853376" cy="923930"/>
          </a:xfrm>
          <a:custGeom>
            <a:avLst/>
            <a:gdLst/>
            <a:ahLst/>
            <a:cxnLst/>
            <a:rect r="r" b="b" t="t" l="l"/>
            <a:pathLst>
              <a:path h="923930" w="853376">
                <a:moveTo>
                  <a:pt x="0" y="0"/>
                </a:moveTo>
                <a:lnTo>
                  <a:pt x="853376" y="0"/>
                </a:lnTo>
                <a:lnTo>
                  <a:pt x="853376" y="923931"/>
                </a:lnTo>
                <a:lnTo>
                  <a:pt x="0" y="92393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00450" y="44775"/>
            <a:ext cx="3600450" cy="7515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со здоровьем:</a:t>
            </a:r>
          </a:p>
          <a:p>
            <a:pPr algn="ctr">
              <a:lnSpc>
                <a:spcPts val="1960"/>
              </a:lnSpc>
            </a:pP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дыхательной системой.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Хронический бронхит.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Эмфизема.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Рак легких.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сердечно-сосудистой системой.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Повышенное артериальное давление.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Инсульт.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Сердечная недостаточность.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пищеварительной системой.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Гастрит и язва желудка.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Панкреатит.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печенью.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нервной системой.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Психозы.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Депрессия и тревожность.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Эпилепсия.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иммунной системой.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Ослабление иммунитета.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ВИЧ и гепатит.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репродуктивной системой.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Бесплодие.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беременностью.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памятью и когнитивными функциями.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Нарушение памяти.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Снижение концентрации.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028601" y="6261966"/>
            <a:ext cx="1487718" cy="1298034"/>
          </a:xfrm>
          <a:custGeom>
            <a:avLst/>
            <a:gdLst/>
            <a:ahLst/>
            <a:cxnLst/>
            <a:rect r="r" b="b" t="t" l="l"/>
            <a:pathLst>
              <a:path h="1298034" w="1487718">
                <a:moveTo>
                  <a:pt x="0" y="0"/>
                </a:moveTo>
                <a:lnTo>
                  <a:pt x="1487718" y="0"/>
                </a:lnTo>
                <a:lnTo>
                  <a:pt x="1487718" y="1298034"/>
                </a:lnTo>
                <a:lnTo>
                  <a:pt x="0" y="12980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0" y="4186022"/>
            <a:ext cx="853376" cy="923930"/>
          </a:xfrm>
          <a:custGeom>
            <a:avLst/>
            <a:gdLst/>
            <a:ahLst/>
            <a:cxnLst/>
            <a:rect r="r" b="b" t="t" l="l"/>
            <a:pathLst>
              <a:path h="923930" w="853376">
                <a:moveTo>
                  <a:pt x="0" y="0"/>
                </a:moveTo>
                <a:lnTo>
                  <a:pt x="853376" y="0"/>
                </a:lnTo>
                <a:lnTo>
                  <a:pt x="853376" y="923930"/>
                </a:lnTo>
                <a:lnTo>
                  <a:pt x="0" y="9239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21727" y="44775"/>
            <a:ext cx="3459445" cy="6800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Последствия употребления</a:t>
            </a: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 наркотиков:</a:t>
            </a:r>
          </a:p>
          <a:p>
            <a:pPr algn="ctr">
              <a:lnSpc>
                <a:spcPts val="1960"/>
              </a:lnSpc>
            </a:pP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Физ</a:t>
            </a: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ические последствия.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Нарушение работы внутренних органов.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дыхательной системой.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Иммунодефицит.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Передозировка.</a:t>
            </a:r>
          </a:p>
          <a:p>
            <a:pPr algn="ctr">
              <a:lnSpc>
                <a:spcPts val="1960"/>
              </a:lnSpc>
            </a:pP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Психические последствия.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Психические расстройства. 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Нарушение когнитивных функций.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Зависимость.</a:t>
            </a:r>
          </a:p>
          <a:p>
            <a:pPr algn="ctr">
              <a:lnSpc>
                <a:spcPts val="1960"/>
              </a:lnSpc>
            </a:pP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Социальные последствия.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в семье и отношениях.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Правовые проблемы.</a:t>
            </a:r>
          </a:p>
          <a:p>
            <a:pPr algn="ctr">
              <a:lnSpc>
                <a:spcPts val="1960"/>
              </a:lnSpc>
            </a:pP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Медицинские последствия.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Инфекционные заболевания.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Проблемы с зубами и кожей.</a:t>
            </a:r>
          </a:p>
          <a:p>
            <a:pPr algn="ctr">
              <a:lnSpc>
                <a:spcPts val="1960"/>
              </a:lnSpc>
            </a:pP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Последствия для общества.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Увеличение преступности. 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Социальные издержки.</a:t>
            </a:r>
          </a:p>
          <a:p>
            <a:pPr algn="ctr">
              <a:lnSpc>
                <a:spcPts val="1960"/>
              </a:lnSpc>
            </a:pP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9838624" y="1605307"/>
            <a:ext cx="853376" cy="923930"/>
          </a:xfrm>
          <a:custGeom>
            <a:avLst/>
            <a:gdLst/>
            <a:ahLst/>
            <a:cxnLst/>
            <a:rect r="r" b="b" t="t" l="l"/>
            <a:pathLst>
              <a:path h="923930" w="853376">
                <a:moveTo>
                  <a:pt x="0" y="0"/>
                </a:moveTo>
                <a:lnTo>
                  <a:pt x="853376" y="0"/>
                </a:lnTo>
                <a:lnTo>
                  <a:pt x="853376" y="923930"/>
                </a:lnTo>
                <a:lnTo>
                  <a:pt x="0" y="92393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200900" y="44775"/>
            <a:ext cx="3459445" cy="7572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39"/>
              </a:lnSpc>
            </a:pPr>
            <a:r>
              <a:rPr lang="en-US" sz="1599">
                <a:solidFill>
                  <a:srgbClr val="76CE25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Что же делать, если ты уже начал употреблять наркотики ?</a:t>
            </a:r>
          </a:p>
          <a:p>
            <a:pPr algn="ctr">
              <a:lnSpc>
                <a:spcPts val="2239"/>
              </a:lnSpc>
            </a:pP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Признай проблему.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Признай, что у тебя есть проблема с употреблением наркотиков. Это первый и важный шаг к выздоровлению.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Обратись за помощью.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К специалистам: обратись к врачу, психологу или наркологу. Они могут предложить лечение и поддержку.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К близким: поговори с родителями, друзьями или другими близкими людьми. 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Избегай триггеров.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Избегай мест и людей, которые могут спровоцировать употребление наркотиков. Это может быть сложно, но важно для выздоровления.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Займись чем-то полезным.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Найди хобби или занятие, которое будет занимать твое время и мысли. Это может быть спорт, творчество, волонтёрство или учеба.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9EB87E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Не сдавайся.</a:t>
            </a:r>
          </a:p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FFFFFF"/>
                </a:solidFill>
                <a:latin typeface="TTRounds-Black"/>
                <a:ea typeface="TTRounds-Black"/>
                <a:cs typeface="TTRounds-Black"/>
                <a:sym typeface="TTRounds-Black"/>
              </a:rPr>
              <a:t>Реабилитация может быть долгим и трудным процессом, но не сдавайся. Каждый шаг вперед — это победа.</a:t>
            </a:r>
          </a:p>
          <a:p>
            <a:pPr algn="ctr">
              <a:lnSpc>
                <a:spcPts val="1960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DAGq1YfgubQ</dc:identifier>
  <dcterms:modified xsi:type="dcterms:W3CDTF">2011-08-01T06:04:30Z</dcterms:modified>
  <cp:revision>1</cp:revision>
  <dc:title>Буклет скажи нет наркотикам</dc:title>
</cp:coreProperties>
</file>